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468" r:id="rId2"/>
    <p:sldId id="498" r:id="rId3"/>
    <p:sldId id="499" r:id="rId4"/>
    <p:sldId id="501" r:id="rId5"/>
    <p:sldId id="502" r:id="rId6"/>
    <p:sldId id="503" r:id="rId7"/>
    <p:sldId id="504" r:id="rId8"/>
    <p:sldId id="264" r:id="rId9"/>
  </p:sldIdLst>
  <p:sldSz cx="18288000" cy="10287000"/>
  <p:notesSz cx="6858000" cy="9144000"/>
  <p:embeddedFontLst>
    <p:embeddedFont>
      <p:font typeface="Ballpoint" panose="020B0604020202020204" charset="0"/>
      <p:regular r:id="rId11"/>
    </p:embeddedFont>
    <p:embeddedFont>
      <p:font typeface="Futura" panose="020B0604020202020204" charset="0"/>
      <p:regular r:id="rId12"/>
    </p:embeddedFont>
    <p:embeddedFont>
      <p:font typeface="Work Sans Light" pitchFamily="2" charset="0"/>
      <p:regular r:id="rId13"/>
      <p:italic r:id="rId14"/>
    </p:embeddedFont>
    <p:embeddedFont>
      <p:font typeface="Work Sans Medium" pitchFamily="2" charset="0"/>
      <p:regular r:id="rId15"/>
      <p: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153ECD-F526-42F9-BB98-12B057081FBD}" type="datetimeFigureOut">
              <a:rPr lang="es-CO" smtClean="0"/>
              <a:t>16/09/2025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9F1FBC-3D30-4BA6-AD8B-502B9B8B36B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33190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8520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F1FBC-3D30-4BA6-AD8B-502B9B8B36B3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24551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CDEF5-994B-D6C5-1EE7-A8283191A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0265EF9-6C45-6977-537E-BD8BF9C178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606932D-B9ED-CF3C-93B2-13DB47422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A9E9F9-B4C5-E8CA-111B-58CEAE2AC2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F1FBC-3D30-4BA6-AD8B-502B9B8B36B3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61590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360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582289" y="454575"/>
            <a:ext cx="1283678" cy="125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63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18" Type="http://schemas.openxmlformats.org/officeDocument/2006/relationships/image" Target="../media/image2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21.sv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19" Type="http://schemas.openxmlformats.org/officeDocument/2006/relationships/image" Target="../media/image23.sv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9;p1">
            <a:extLst>
              <a:ext uri="{FF2B5EF4-FFF2-40B4-BE49-F238E27FC236}">
                <a16:creationId xmlns:a16="http://schemas.microsoft.com/office/drawing/2014/main" id="{175E379B-7628-9CBE-154C-D8DA349F56E1}"/>
              </a:ext>
            </a:extLst>
          </p:cNvPr>
          <p:cNvSpPr txBox="1"/>
          <p:nvPr/>
        </p:nvSpPr>
        <p:spPr>
          <a:xfrm>
            <a:off x="5148388" y="3966286"/>
            <a:ext cx="7991225" cy="2354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s-MX" sz="14400" b="1" dirty="0">
                <a:solidFill>
                  <a:srgbClr val="92D050"/>
                </a:solidFill>
                <a:latin typeface="Aptos" panose="020B000402020202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PlomApp</a:t>
            </a:r>
          </a:p>
        </p:txBody>
      </p:sp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09;p2">
            <a:extLst>
              <a:ext uri="{FF2B5EF4-FFF2-40B4-BE49-F238E27FC236}">
                <a16:creationId xmlns:a16="http://schemas.microsoft.com/office/drawing/2014/main" id="{69E9CFF2-0623-0E61-583D-F93B73D44900}"/>
              </a:ext>
            </a:extLst>
          </p:cNvPr>
          <p:cNvSpPr txBox="1"/>
          <p:nvPr/>
        </p:nvSpPr>
        <p:spPr>
          <a:xfrm>
            <a:off x="432689" y="3689285"/>
            <a:ext cx="6938673" cy="2908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s-CO" sz="3000" dirty="0">
                <a:solidFill>
                  <a:schemeClr val="dk1"/>
                </a:solidFill>
                <a:latin typeface="Aptos" panose="020B0004020202020204" pitchFamily="34" charset="0"/>
                <a:ea typeface="Calibri" panose="020F0502020204030204"/>
                <a:cs typeface="Calibri" panose="020F0502020204030204"/>
                <a:sym typeface="Calibri" panose="020F0502020204030204"/>
              </a:rPr>
              <a:t>Juan Sebastián Samacá Pedraza</a:t>
            </a:r>
            <a:endParaRPr sz="3000" dirty="0">
              <a:solidFill>
                <a:schemeClr val="dk1"/>
              </a:solidFill>
              <a:latin typeface="Aptos" panose="020B0004020202020204" pitchFamily="3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/>
            <a:r>
              <a:rPr lang="es-CO" sz="3000" dirty="0">
                <a:solidFill>
                  <a:schemeClr val="dk1"/>
                </a:solidFill>
                <a:latin typeface="Aptos" panose="020B0004020202020204" pitchFamily="34" charset="0"/>
                <a:ea typeface="Calibri" panose="020F0502020204030204"/>
                <a:cs typeface="Calibri" panose="020F0502020204030204"/>
                <a:sym typeface="Calibri" panose="020F0502020204030204"/>
              </a:rPr>
              <a:t>Dairon Alfonso Salazar Tovar</a:t>
            </a:r>
            <a:endParaRPr sz="3000" dirty="0">
              <a:solidFill>
                <a:schemeClr val="dk1"/>
              </a:solidFill>
              <a:latin typeface="Aptos" panose="020B0004020202020204" pitchFamily="3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/>
            <a:r>
              <a:rPr lang="es-CO" sz="3000" dirty="0">
                <a:solidFill>
                  <a:schemeClr val="dk1"/>
                </a:solidFill>
                <a:latin typeface="Aptos" panose="020B0004020202020204" pitchFamily="34" charset="0"/>
                <a:ea typeface="Calibri" panose="020F0502020204030204"/>
                <a:cs typeface="Calibri" panose="020F0502020204030204"/>
                <a:sym typeface="Calibri" panose="020F0502020204030204"/>
              </a:rPr>
              <a:t>Andrés Ricardo Duran</a:t>
            </a:r>
            <a:endParaRPr sz="3000" dirty="0">
              <a:solidFill>
                <a:schemeClr val="dk1"/>
              </a:solidFill>
              <a:latin typeface="Aptos" panose="020B0004020202020204" pitchFamily="3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/>
            <a:r>
              <a:rPr lang="es-CO" sz="3000" dirty="0">
                <a:solidFill>
                  <a:schemeClr val="dk1"/>
                </a:solidFill>
                <a:latin typeface="Aptos" panose="020B0004020202020204" pitchFamily="34" charset="0"/>
                <a:ea typeface="Calibri" panose="020F0502020204030204"/>
                <a:cs typeface="Calibri" panose="020F0502020204030204"/>
                <a:sym typeface="Calibri" panose="020F0502020204030204"/>
              </a:rPr>
              <a:t>Kevin Sneider Pinzón Barrientos</a:t>
            </a:r>
            <a:endParaRPr sz="3000" dirty="0">
              <a:solidFill>
                <a:schemeClr val="dk1"/>
              </a:solidFill>
              <a:latin typeface="Aptos" panose="020B0004020202020204" pitchFamily="3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/>
            <a:endParaRPr sz="3000" dirty="0">
              <a:solidFill>
                <a:schemeClr val="dk1"/>
              </a:solidFill>
              <a:latin typeface="Aptos" panose="020B0004020202020204" pitchFamily="3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/>
            <a:r>
              <a:rPr lang="es-CO" sz="3000" dirty="0">
                <a:solidFill>
                  <a:schemeClr val="dk1"/>
                </a:solidFill>
                <a:latin typeface="Aptos" panose="020B0004020202020204" pitchFamily="34" charset="0"/>
                <a:ea typeface="Calibri" panose="020F0502020204030204"/>
                <a:cs typeface="Calibri" panose="020F0502020204030204"/>
                <a:sym typeface="Calibri" panose="020F0502020204030204"/>
              </a:rPr>
              <a:t>Ficha 3278640</a:t>
            </a:r>
            <a:endParaRPr sz="3000" dirty="0">
              <a:solidFill>
                <a:schemeClr val="dk1"/>
              </a:solidFill>
              <a:latin typeface="Aptos" panose="020B0004020202020204" pitchFamily="3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9" name="Google Shape;110;p2">
            <a:extLst>
              <a:ext uri="{FF2B5EF4-FFF2-40B4-BE49-F238E27FC236}">
                <a16:creationId xmlns:a16="http://schemas.microsoft.com/office/drawing/2014/main" id="{FEAEC44C-62BD-1BFE-0304-5345DE70AC9D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256834" y="2104768"/>
            <a:ext cx="9689790" cy="607746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0;p1">
            <a:extLst>
              <a:ext uri="{FF2B5EF4-FFF2-40B4-BE49-F238E27FC236}">
                <a16:creationId xmlns:a16="http://schemas.microsoft.com/office/drawing/2014/main" id="{F6325877-4BC6-EAB3-EC62-0651C997B095}"/>
              </a:ext>
            </a:extLst>
          </p:cNvPr>
          <p:cNvSpPr txBox="1"/>
          <p:nvPr/>
        </p:nvSpPr>
        <p:spPr>
          <a:xfrm>
            <a:off x="9396161" y="6597713"/>
            <a:ext cx="7411136" cy="1061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s-CO" sz="3000" dirty="0">
                <a:solidFill>
                  <a:srgbClr val="BF9000"/>
                </a:solidFill>
                <a:latin typeface="Aptos" panose="020B0004020202020204" pitchFamily="34" charset="0"/>
                <a:cs typeface="Aparajita" panose="020B0502040204020203" pitchFamily="18" charset="0"/>
              </a:rPr>
              <a:t>PlomApp – Plataforma digital para servicios de </a:t>
            </a:r>
            <a:r>
              <a:rPr lang="es-MX" altLang="es-CO" sz="3000" dirty="0">
                <a:solidFill>
                  <a:srgbClr val="BF9000"/>
                </a:solidFill>
                <a:latin typeface="Aptos" panose="020B0004020202020204" pitchFamily="34" charset="0"/>
                <a:cs typeface="Aparajita" panose="020B0502040204020203" pitchFamily="18" charset="0"/>
              </a:rPr>
              <a:t>mantenimiento para el hogar</a:t>
            </a:r>
            <a:endParaRPr lang="es-MX" altLang="es-CO" sz="3000" dirty="0">
              <a:solidFill>
                <a:srgbClr val="BF9000"/>
              </a:solidFill>
              <a:latin typeface="Aptos" panose="020B0004020202020204" pitchFamily="34" charset="0"/>
              <a:ea typeface="Arial" panose="020B0604020202020204"/>
              <a:cs typeface="Aparajita" panose="020B0502040204020203" pitchFamily="18" charset="0"/>
              <a:sym typeface="Arial" panose="020B0604020202020204"/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EF412FFD-D79C-862F-B15B-FCABE7A7D303}"/>
              </a:ext>
            </a:extLst>
          </p:cNvPr>
          <p:cNvSpPr/>
          <p:nvPr/>
        </p:nvSpPr>
        <p:spPr>
          <a:xfrm flipH="1">
            <a:off x="7900574" y="2353536"/>
            <a:ext cx="68579" cy="5579922"/>
          </a:xfrm>
          <a:prstGeom prst="roundRect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700"/>
          </a:p>
        </p:txBody>
      </p:sp>
    </p:spTree>
    <p:extLst>
      <p:ext uri="{BB962C8B-B14F-4D97-AF65-F5344CB8AC3E}">
        <p14:creationId xmlns:p14="http://schemas.microsoft.com/office/powerpoint/2010/main" val="2099732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667423" y="2830010"/>
            <a:ext cx="7099040" cy="3407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70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667424" y="2322561"/>
            <a:ext cx="8969403" cy="10148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6000" b="1" dirty="0">
                <a:solidFill>
                  <a:srgbClr val="92D050"/>
                </a:solidFill>
                <a:latin typeface="Aptos" panose="020B0004020202020204" pitchFamily="34" charset="0"/>
                <a:cs typeface="Arial" panose="020B0604020202020204"/>
                <a:sym typeface="Arial" panose="020B0604020202020204"/>
              </a:rPr>
              <a:t>Objetivos Generales</a:t>
            </a:r>
            <a:endParaRPr lang="es-CO" sz="6000" dirty="0">
              <a:solidFill>
                <a:srgbClr val="92D050"/>
              </a:solidFill>
              <a:latin typeface="Work Sans Light" pitchFamily="2" charset="77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667423" y="3844907"/>
            <a:ext cx="7223276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700" dirty="0">
                <a:latin typeface="Aptos" panose="020B0004020202020204" pitchFamily="34" charset="0"/>
              </a:rPr>
              <a:t>Desarrollar un aplicativo web que optimice la gestión de los servicios integrales para el hogar, facilitando la interacción entre la empresa, los clientes y los trabajadores, permitiendo la solicitud, programación, control y seguimiento de los servicios de manera fácil y eficiente, con el fin de mejorar la calidad del servicio, brindamos la satisfacción del cliente y apoyamos la productividad de la empresa.</a:t>
            </a:r>
            <a:r>
              <a:rPr lang="es-CO" sz="2700" dirty="0">
                <a:latin typeface="Aptos" panose="020B0004020202020204" pitchFamily="34" charset="0"/>
              </a:rPr>
              <a:t> </a:t>
            </a:r>
          </a:p>
        </p:txBody>
      </p:sp>
      <p:pic>
        <p:nvPicPr>
          <p:cNvPr id="2" name="Imagen 1" descr="Dibujo animado de un personaje animado">
            <a:extLst>
              <a:ext uri="{FF2B5EF4-FFF2-40B4-BE49-F238E27FC236}">
                <a16:creationId xmlns:a16="http://schemas.microsoft.com/office/drawing/2014/main" id="{93559D65-D218-DC3E-3B41-34D8070C6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6827" y="924528"/>
            <a:ext cx="6750356" cy="843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8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684354" y="686585"/>
            <a:ext cx="15773400" cy="10148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CO" sz="6600" dirty="0">
              <a:solidFill>
                <a:schemeClr val="tx1">
                  <a:lumMod val="95000"/>
                  <a:lumOff val="5000"/>
                </a:schemeClr>
              </a:solidFill>
              <a:latin typeface="Work Sans Medium" pitchFamily="2" charset="77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6403B484-F475-D4EA-61DD-F3EF8BE87E7B}"/>
              </a:ext>
            </a:extLst>
          </p:cNvPr>
          <p:cNvSpPr/>
          <p:nvPr/>
        </p:nvSpPr>
        <p:spPr>
          <a:xfrm rot="-10800000">
            <a:off x="14201866" y="3296219"/>
            <a:ext cx="3057434" cy="4162834"/>
          </a:xfrm>
          <a:custGeom>
            <a:avLst/>
            <a:gdLst/>
            <a:ahLst/>
            <a:cxnLst/>
            <a:rect l="l" t="t" r="r" b="b"/>
            <a:pathLst>
              <a:path w="3057434" h="4162834">
                <a:moveTo>
                  <a:pt x="0" y="0"/>
                </a:moveTo>
                <a:lnTo>
                  <a:pt x="3057434" y="0"/>
                </a:lnTo>
                <a:lnTo>
                  <a:pt x="3057434" y="4162834"/>
                </a:lnTo>
                <a:lnTo>
                  <a:pt x="0" y="41628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O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AF055F3E-0224-F535-0FDD-EAEFE62CD8D7}"/>
              </a:ext>
            </a:extLst>
          </p:cNvPr>
          <p:cNvSpPr/>
          <p:nvPr/>
        </p:nvSpPr>
        <p:spPr>
          <a:xfrm rot="-10800000">
            <a:off x="10908574" y="4439219"/>
            <a:ext cx="3057434" cy="4162834"/>
          </a:xfrm>
          <a:custGeom>
            <a:avLst/>
            <a:gdLst/>
            <a:ahLst/>
            <a:cxnLst/>
            <a:rect l="l" t="t" r="r" b="b"/>
            <a:pathLst>
              <a:path w="3057434" h="4162834">
                <a:moveTo>
                  <a:pt x="0" y="0"/>
                </a:moveTo>
                <a:lnTo>
                  <a:pt x="3057435" y="0"/>
                </a:lnTo>
                <a:lnTo>
                  <a:pt x="3057435" y="4162834"/>
                </a:lnTo>
                <a:lnTo>
                  <a:pt x="0" y="41628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O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9DBB526-9AFD-9398-600D-829C07C5A007}"/>
              </a:ext>
            </a:extLst>
          </p:cNvPr>
          <p:cNvSpPr/>
          <p:nvPr/>
        </p:nvSpPr>
        <p:spPr>
          <a:xfrm rot="-10800000">
            <a:off x="7615283" y="5391719"/>
            <a:ext cx="3057434" cy="4162834"/>
          </a:xfrm>
          <a:custGeom>
            <a:avLst/>
            <a:gdLst/>
            <a:ahLst/>
            <a:cxnLst/>
            <a:rect l="l" t="t" r="r" b="b"/>
            <a:pathLst>
              <a:path w="3057434" h="4162834">
                <a:moveTo>
                  <a:pt x="0" y="0"/>
                </a:moveTo>
                <a:lnTo>
                  <a:pt x="3057434" y="0"/>
                </a:lnTo>
                <a:lnTo>
                  <a:pt x="3057434" y="4162834"/>
                </a:lnTo>
                <a:lnTo>
                  <a:pt x="0" y="41628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O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788FF588-426F-5F59-9174-945C1BA02FD6}"/>
              </a:ext>
            </a:extLst>
          </p:cNvPr>
          <p:cNvSpPr/>
          <p:nvPr/>
        </p:nvSpPr>
        <p:spPr>
          <a:xfrm rot="-10800000">
            <a:off x="4321991" y="4439219"/>
            <a:ext cx="3057434" cy="4162834"/>
          </a:xfrm>
          <a:custGeom>
            <a:avLst/>
            <a:gdLst/>
            <a:ahLst/>
            <a:cxnLst/>
            <a:rect l="l" t="t" r="r" b="b"/>
            <a:pathLst>
              <a:path w="3057434" h="4162834">
                <a:moveTo>
                  <a:pt x="0" y="0"/>
                </a:moveTo>
                <a:lnTo>
                  <a:pt x="3057435" y="0"/>
                </a:lnTo>
                <a:lnTo>
                  <a:pt x="3057435" y="4162834"/>
                </a:lnTo>
                <a:lnTo>
                  <a:pt x="0" y="41628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O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8F71BA5-A7A4-C791-352E-1C898A7EEAC6}"/>
              </a:ext>
            </a:extLst>
          </p:cNvPr>
          <p:cNvSpPr/>
          <p:nvPr/>
        </p:nvSpPr>
        <p:spPr>
          <a:xfrm rot="-10800000">
            <a:off x="1028700" y="3296219"/>
            <a:ext cx="3057434" cy="4162834"/>
          </a:xfrm>
          <a:custGeom>
            <a:avLst/>
            <a:gdLst/>
            <a:ahLst/>
            <a:cxnLst/>
            <a:rect l="l" t="t" r="r" b="b"/>
            <a:pathLst>
              <a:path w="3057434" h="4162834">
                <a:moveTo>
                  <a:pt x="0" y="0"/>
                </a:moveTo>
                <a:lnTo>
                  <a:pt x="3057434" y="0"/>
                </a:lnTo>
                <a:lnTo>
                  <a:pt x="3057434" y="4162834"/>
                </a:lnTo>
                <a:lnTo>
                  <a:pt x="0" y="41628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O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5387A5FC-33A8-DF0C-2FD3-EE00129BCC58}"/>
              </a:ext>
            </a:extLst>
          </p:cNvPr>
          <p:cNvSpPr/>
          <p:nvPr/>
        </p:nvSpPr>
        <p:spPr>
          <a:xfrm rot="-1865876">
            <a:off x="10604279" y="1463094"/>
            <a:ext cx="976577" cy="3092673"/>
          </a:xfrm>
          <a:custGeom>
            <a:avLst/>
            <a:gdLst/>
            <a:ahLst/>
            <a:cxnLst/>
            <a:rect l="l" t="t" r="r" b="b"/>
            <a:pathLst>
              <a:path w="976577" h="3092673">
                <a:moveTo>
                  <a:pt x="0" y="0"/>
                </a:moveTo>
                <a:lnTo>
                  <a:pt x="976577" y="0"/>
                </a:lnTo>
                <a:lnTo>
                  <a:pt x="976577" y="3092673"/>
                </a:lnTo>
                <a:lnTo>
                  <a:pt x="0" y="309267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178600" t="-2059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184443C-5C49-BC9B-71F9-90527D35F683}"/>
              </a:ext>
            </a:extLst>
          </p:cNvPr>
          <p:cNvSpPr/>
          <p:nvPr/>
        </p:nvSpPr>
        <p:spPr>
          <a:xfrm rot="353897" flipV="1">
            <a:off x="10932057" y="1825172"/>
            <a:ext cx="4342219" cy="680728"/>
          </a:xfrm>
          <a:custGeom>
            <a:avLst/>
            <a:gdLst/>
            <a:ahLst/>
            <a:cxnLst/>
            <a:rect l="l" t="t" r="r" b="b"/>
            <a:pathLst>
              <a:path w="4342219" h="680728">
                <a:moveTo>
                  <a:pt x="0" y="680728"/>
                </a:moveTo>
                <a:lnTo>
                  <a:pt x="4342219" y="680728"/>
                </a:lnTo>
                <a:lnTo>
                  <a:pt x="4342219" y="0"/>
                </a:lnTo>
                <a:lnTo>
                  <a:pt x="0" y="0"/>
                </a:lnTo>
                <a:lnTo>
                  <a:pt x="0" y="680728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C0B0C28-2182-9625-4965-6E884E2DE12A}"/>
              </a:ext>
            </a:extLst>
          </p:cNvPr>
          <p:cNvSpPr/>
          <p:nvPr/>
        </p:nvSpPr>
        <p:spPr>
          <a:xfrm rot="-335758" flipH="1" flipV="1">
            <a:off x="3012550" y="1813954"/>
            <a:ext cx="4342219" cy="680728"/>
          </a:xfrm>
          <a:custGeom>
            <a:avLst/>
            <a:gdLst/>
            <a:ahLst/>
            <a:cxnLst/>
            <a:rect l="l" t="t" r="r" b="b"/>
            <a:pathLst>
              <a:path w="4342219" h="680728">
                <a:moveTo>
                  <a:pt x="4342219" y="680728"/>
                </a:moveTo>
                <a:lnTo>
                  <a:pt x="0" y="680728"/>
                </a:lnTo>
                <a:lnTo>
                  <a:pt x="0" y="0"/>
                </a:lnTo>
                <a:lnTo>
                  <a:pt x="4342219" y="0"/>
                </a:lnTo>
                <a:lnTo>
                  <a:pt x="4342219" y="680728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8F00E5C-8DD8-047F-FE30-DE00A202B595}"/>
              </a:ext>
            </a:extLst>
          </p:cNvPr>
          <p:cNvSpPr/>
          <p:nvPr/>
        </p:nvSpPr>
        <p:spPr>
          <a:xfrm rot="5608374">
            <a:off x="8237745" y="3428189"/>
            <a:ext cx="1851459" cy="1296050"/>
          </a:xfrm>
          <a:custGeom>
            <a:avLst/>
            <a:gdLst/>
            <a:ahLst/>
            <a:cxnLst/>
            <a:rect l="l" t="t" r="r" b="b"/>
            <a:pathLst>
              <a:path w="1851459" h="1296050">
                <a:moveTo>
                  <a:pt x="0" y="0"/>
                </a:moveTo>
                <a:lnTo>
                  <a:pt x="1851459" y="0"/>
                </a:lnTo>
                <a:lnTo>
                  <a:pt x="1851459" y="1296049"/>
                </a:lnTo>
                <a:lnTo>
                  <a:pt x="0" y="129604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-162168" t="-48269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AAB6712-77EB-EC35-4930-EF7B77ECBCD6}"/>
              </a:ext>
            </a:extLst>
          </p:cNvPr>
          <p:cNvSpPr/>
          <p:nvPr/>
        </p:nvSpPr>
        <p:spPr>
          <a:xfrm rot="2014678" flipH="1">
            <a:off x="6710229" y="1481038"/>
            <a:ext cx="976577" cy="3092673"/>
          </a:xfrm>
          <a:custGeom>
            <a:avLst/>
            <a:gdLst/>
            <a:ahLst/>
            <a:cxnLst/>
            <a:rect l="l" t="t" r="r" b="b"/>
            <a:pathLst>
              <a:path w="976577" h="3092673">
                <a:moveTo>
                  <a:pt x="976577" y="0"/>
                </a:moveTo>
                <a:lnTo>
                  <a:pt x="0" y="0"/>
                </a:lnTo>
                <a:lnTo>
                  <a:pt x="0" y="3092673"/>
                </a:lnTo>
                <a:lnTo>
                  <a:pt x="976577" y="3092673"/>
                </a:lnTo>
                <a:lnTo>
                  <a:pt x="97657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178600" t="-2059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FBA86D21-3596-B4AF-5CF1-B86AE5A29EEC}"/>
              </a:ext>
            </a:extLst>
          </p:cNvPr>
          <p:cNvSpPr/>
          <p:nvPr/>
        </p:nvSpPr>
        <p:spPr>
          <a:xfrm>
            <a:off x="6734011" y="732447"/>
            <a:ext cx="4819978" cy="3437679"/>
          </a:xfrm>
          <a:custGeom>
            <a:avLst/>
            <a:gdLst/>
            <a:ahLst/>
            <a:cxnLst/>
            <a:rect l="l" t="t" r="r" b="b"/>
            <a:pathLst>
              <a:path w="4819978" h="3437679">
                <a:moveTo>
                  <a:pt x="0" y="0"/>
                </a:moveTo>
                <a:lnTo>
                  <a:pt x="4819978" y="0"/>
                </a:lnTo>
                <a:lnTo>
                  <a:pt x="4819978" y="3437678"/>
                </a:lnTo>
                <a:lnTo>
                  <a:pt x="0" y="343767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O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163CF0-A821-43DB-9467-7598701855D3}"/>
              </a:ext>
            </a:extLst>
          </p:cNvPr>
          <p:cNvSpPr txBox="1"/>
          <p:nvPr/>
        </p:nvSpPr>
        <p:spPr>
          <a:xfrm>
            <a:off x="6734011" y="1531720"/>
            <a:ext cx="4819978" cy="1829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14"/>
              </a:lnSpc>
              <a:spcBef>
                <a:spcPct val="0"/>
              </a:spcBef>
            </a:pPr>
            <a:r>
              <a:rPr lang="en-US" sz="6614" spc="66" dirty="0">
                <a:solidFill>
                  <a:srgbClr val="373739"/>
                </a:solidFill>
                <a:latin typeface="Ballpoint"/>
                <a:ea typeface="Ballpoint"/>
                <a:cs typeface="Ballpoint"/>
                <a:sym typeface="Ballpoint"/>
              </a:rPr>
              <a:t>OBJETIVOS ESPECIFICOS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9F1C73-49DD-7600-8FBD-D09CD8CCCDEC}"/>
              </a:ext>
            </a:extLst>
          </p:cNvPr>
          <p:cNvSpPr txBox="1"/>
          <p:nvPr/>
        </p:nvSpPr>
        <p:spPr>
          <a:xfrm>
            <a:off x="14587903" y="4707109"/>
            <a:ext cx="2285360" cy="1567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55"/>
              </a:lnSpc>
              <a:spcBef>
                <a:spcPct val="0"/>
              </a:spcBef>
            </a:pPr>
            <a:r>
              <a:rPr lang="en-US" sz="1500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Inclui</a:t>
            </a:r>
            <a:r>
              <a:rPr lang="en-US" sz="1500" u="none" strike="noStrike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r un espacio donde los clientes califiquen los servicios, generando información valiosa para la mejora de la calidad empresarial.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3BF458-969B-56AE-6C8E-47B9F2802DB5}"/>
              </a:ext>
            </a:extLst>
          </p:cNvPr>
          <p:cNvSpPr txBox="1"/>
          <p:nvPr/>
        </p:nvSpPr>
        <p:spPr>
          <a:xfrm>
            <a:off x="11224364" y="5746790"/>
            <a:ext cx="2425855" cy="182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55"/>
              </a:lnSpc>
              <a:spcBef>
                <a:spcPct val="0"/>
              </a:spcBef>
            </a:pPr>
            <a:r>
              <a:rPr lang="en-US" sz="1500" dirty="0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C</a:t>
            </a:r>
            <a:r>
              <a:rPr lang="en-US" sz="1500" u="none" strike="noStrike" dirty="0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rear un </a:t>
            </a:r>
            <a:r>
              <a:rPr lang="en-US" sz="1500" u="none" strike="noStrike" dirty="0" err="1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sistema</a:t>
            </a:r>
            <a:r>
              <a:rPr lang="en-US" sz="1500" u="none" strike="noStrike" dirty="0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 de </a:t>
            </a:r>
            <a:r>
              <a:rPr lang="en-US" sz="1500" u="none" strike="noStrike" dirty="0" err="1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registro</a:t>
            </a:r>
            <a:r>
              <a:rPr lang="en-US" sz="1500" u="none" strike="noStrike" dirty="0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 e </a:t>
            </a:r>
            <a:r>
              <a:rPr lang="en-US" sz="1500" u="none" strike="noStrike" dirty="0" err="1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inicio</a:t>
            </a:r>
            <a:r>
              <a:rPr lang="en-US" sz="1500" u="none" strike="noStrike" dirty="0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 de </a:t>
            </a:r>
            <a:r>
              <a:rPr lang="en-US" sz="1500" u="none" strike="noStrike" dirty="0" err="1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sesión</a:t>
            </a:r>
            <a:r>
              <a:rPr lang="en-US" sz="1500" u="none" strike="noStrike" dirty="0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 que </a:t>
            </a:r>
            <a:r>
              <a:rPr lang="en-US" sz="1500" u="none" strike="noStrike" dirty="0" err="1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distinga</a:t>
            </a:r>
            <a:r>
              <a:rPr lang="en-US" sz="1500" u="none" strike="noStrike" dirty="0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 entre </a:t>
            </a:r>
            <a:r>
              <a:rPr lang="en-US" sz="1500" u="none" strike="noStrike" dirty="0" err="1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clientes</a:t>
            </a:r>
            <a:r>
              <a:rPr lang="en-US" sz="1500" u="none" strike="noStrike" dirty="0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, personal </a:t>
            </a:r>
            <a:r>
              <a:rPr lang="en-US" sz="1500" u="none" strike="noStrike" dirty="0" err="1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operativo</a:t>
            </a:r>
            <a:r>
              <a:rPr lang="en-US" sz="1500" u="none" strike="noStrike" dirty="0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 y </a:t>
            </a:r>
            <a:r>
              <a:rPr lang="en-US" sz="1500" u="none" strike="noStrike" dirty="0" err="1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administradores</a:t>
            </a:r>
            <a:r>
              <a:rPr lang="en-US" sz="1500" u="none" strike="noStrike" dirty="0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, </a:t>
            </a:r>
            <a:r>
              <a:rPr lang="en-US" sz="1500" u="none" strike="noStrike" dirty="0" err="1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favoreciendo</a:t>
            </a:r>
            <a:r>
              <a:rPr lang="en-US" sz="1500" u="none" strike="noStrike" dirty="0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 la </a:t>
            </a:r>
            <a:r>
              <a:rPr lang="en-US" sz="1500" u="none" strike="noStrike" dirty="0" err="1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organización</a:t>
            </a:r>
            <a:r>
              <a:rPr lang="en-US" sz="1500" u="none" strike="noStrike" dirty="0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 de la empresa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60A18B-76BB-67E1-9920-7BC907801DF7}"/>
              </a:ext>
            </a:extLst>
          </p:cNvPr>
          <p:cNvSpPr txBox="1"/>
          <p:nvPr/>
        </p:nvSpPr>
        <p:spPr>
          <a:xfrm>
            <a:off x="14587903" y="3745051"/>
            <a:ext cx="2285360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00"/>
              </a:lnSpc>
              <a:spcBef>
                <a:spcPct val="0"/>
              </a:spcBef>
            </a:pPr>
            <a:r>
              <a:rPr lang="en-US" sz="2400" spc="24">
                <a:solidFill>
                  <a:srgbClr val="373739"/>
                </a:solidFill>
                <a:latin typeface="Ballpoint"/>
                <a:ea typeface="Ballpoint"/>
                <a:cs typeface="Ballpoint"/>
                <a:sym typeface="Ballpoint"/>
              </a:rPr>
              <a:t>MÓDULO</a:t>
            </a:r>
            <a:r>
              <a:rPr lang="en-US" sz="2400" u="none" strike="noStrike" spc="24">
                <a:solidFill>
                  <a:srgbClr val="373739"/>
                </a:solidFill>
                <a:latin typeface="Ballpoint"/>
                <a:ea typeface="Ballpoint"/>
                <a:cs typeface="Ballpoint"/>
                <a:sym typeface="Ballpoint"/>
              </a:rPr>
              <a:t> DE RETROALIMENTACIÓN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B99CE5-43B2-7B15-4573-9338AD35DA4E}"/>
              </a:ext>
            </a:extLst>
          </p:cNvPr>
          <p:cNvSpPr txBox="1"/>
          <p:nvPr/>
        </p:nvSpPr>
        <p:spPr>
          <a:xfrm>
            <a:off x="11294611" y="4888051"/>
            <a:ext cx="2285360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00"/>
              </a:lnSpc>
              <a:spcBef>
                <a:spcPct val="0"/>
              </a:spcBef>
            </a:pPr>
            <a:r>
              <a:rPr lang="en-US" sz="2400" spc="24">
                <a:solidFill>
                  <a:srgbClr val="373739"/>
                </a:solidFill>
                <a:latin typeface="Ballpoint"/>
                <a:ea typeface="Ballpoint"/>
                <a:cs typeface="Ballpoint"/>
                <a:sym typeface="Ballpoint"/>
              </a:rPr>
              <a:t>AUTENTICACIÓN DE USUARIOS Y PERFILES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62D1E1-78B8-EC76-7ADF-B4908FC0B7DE}"/>
              </a:ext>
            </a:extLst>
          </p:cNvPr>
          <p:cNvSpPr txBox="1"/>
          <p:nvPr/>
        </p:nvSpPr>
        <p:spPr>
          <a:xfrm>
            <a:off x="15475931" y="6664583"/>
            <a:ext cx="509303" cy="664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82"/>
              </a:lnSpc>
              <a:spcBef>
                <a:spcPct val="0"/>
              </a:spcBef>
            </a:pPr>
            <a:r>
              <a:rPr lang="en-US" sz="4382" spc="219">
                <a:solidFill>
                  <a:srgbClr val="373739"/>
                </a:solidFill>
                <a:latin typeface="Ballpoint"/>
                <a:ea typeface="Ballpoint"/>
                <a:cs typeface="Ballpoint"/>
                <a:sym typeface="Ballpoint"/>
              </a:rPr>
              <a:t>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48D8BE-EC04-B945-40BA-8EE5B3769FA2}"/>
              </a:ext>
            </a:extLst>
          </p:cNvPr>
          <p:cNvSpPr txBox="1"/>
          <p:nvPr/>
        </p:nvSpPr>
        <p:spPr>
          <a:xfrm>
            <a:off x="12182640" y="7807583"/>
            <a:ext cx="509303" cy="664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82"/>
              </a:lnSpc>
              <a:spcBef>
                <a:spcPct val="0"/>
              </a:spcBef>
            </a:pPr>
            <a:r>
              <a:rPr lang="en-US" sz="4382" spc="219">
                <a:solidFill>
                  <a:srgbClr val="373739"/>
                </a:solidFill>
                <a:latin typeface="Ballpoint"/>
                <a:ea typeface="Ballpoint"/>
                <a:cs typeface="Ballpoint"/>
                <a:sym typeface="Ballpoint"/>
              </a:rPr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C58C8E-2965-FCD7-3807-8C85FFC806A4}"/>
              </a:ext>
            </a:extLst>
          </p:cNvPr>
          <p:cNvSpPr txBox="1"/>
          <p:nvPr/>
        </p:nvSpPr>
        <p:spPr>
          <a:xfrm>
            <a:off x="8001320" y="6802609"/>
            <a:ext cx="2285360" cy="1567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55"/>
              </a:lnSpc>
              <a:spcBef>
                <a:spcPct val="0"/>
              </a:spcBef>
            </a:pPr>
            <a:r>
              <a:rPr lang="en-US" sz="1500" dirty="0" err="1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Desarr</a:t>
            </a:r>
            <a:r>
              <a:rPr lang="en-US" sz="1500" u="none" strike="noStrike" dirty="0" err="1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ollar</a:t>
            </a:r>
            <a:r>
              <a:rPr lang="en-US" sz="1500" u="none" strike="noStrike" dirty="0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 un </a:t>
            </a:r>
            <a:r>
              <a:rPr lang="en-US" sz="1500" u="none" strike="noStrike" dirty="0" err="1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módulo</a:t>
            </a:r>
            <a:r>
              <a:rPr lang="en-US" sz="1500" u="none" strike="noStrike" dirty="0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 de </a:t>
            </a:r>
            <a:r>
              <a:rPr lang="en-US" sz="1500" u="none" strike="noStrike" dirty="0" err="1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gestión</a:t>
            </a:r>
            <a:r>
              <a:rPr lang="en-US" sz="1500" u="none" strike="noStrike" dirty="0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 interna que </a:t>
            </a:r>
            <a:r>
              <a:rPr lang="en-US" sz="1500" u="none" strike="noStrike" dirty="0" err="1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organice</a:t>
            </a:r>
            <a:r>
              <a:rPr lang="en-US" sz="1500" u="none" strike="noStrike" dirty="0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 las solicitudes de </a:t>
            </a:r>
            <a:r>
              <a:rPr lang="en-US" sz="1500" u="none" strike="noStrike" dirty="0" err="1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servicios</a:t>
            </a:r>
            <a:r>
              <a:rPr lang="en-US" sz="1500" u="none" strike="noStrike" dirty="0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 y </a:t>
            </a:r>
            <a:r>
              <a:rPr lang="en-US" sz="1500" u="none" strike="noStrike" dirty="0" err="1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facilite</a:t>
            </a:r>
            <a:r>
              <a:rPr lang="en-US" sz="1500" u="none" strike="noStrike" dirty="0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 la </a:t>
            </a:r>
            <a:r>
              <a:rPr lang="en-US" sz="1500" u="none" strike="noStrike" dirty="0" err="1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asignación</a:t>
            </a:r>
            <a:r>
              <a:rPr lang="en-US" sz="1500" u="none" strike="noStrike" dirty="0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 de </a:t>
            </a:r>
            <a:r>
              <a:rPr lang="en-US" sz="1500" u="none" strike="noStrike" dirty="0" err="1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recursos</a:t>
            </a:r>
            <a:r>
              <a:rPr lang="en-US" sz="1500" u="none" strike="noStrike" dirty="0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 y personal </a:t>
            </a:r>
            <a:r>
              <a:rPr lang="en-US" sz="1500" u="none" strike="noStrike" dirty="0" err="1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operativo</a:t>
            </a:r>
            <a:r>
              <a:rPr lang="en-US" sz="1500" u="none" strike="noStrike" dirty="0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557AE8-1D87-01D6-9435-79AB04EEB2CE}"/>
              </a:ext>
            </a:extLst>
          </p:cNvPr>
          <p:cNvSpPr txBox="1"/>
          <p:nvPr/>
        </p:nvSpPr>
        <p:spPr>
          <a:xfrm>
            <a:off x="8001320" y="5840551"/>
            <a:ext cx="2285360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00"/>
              </a:lnSpc>
              <a:spcBef>
                <a:spcPct val="0"/>
              </a:spcBef>
            </a:pPr>
            <a:r>
              <a:rPr lang="en-US" sz="2400" spc="24">
                <a:solidFill>
                  <a:srgbClr val="373739"/>
                </a:solidFill>
                <a:latin typeface="Ballpoint"/>
                <a:ea typeface="Ballpoint"/>
                <a:cs typeface="Ballpoint"/>
                <a:sym typeface="Ballpoint"/>
              </a:rPr>
              <a:t>GE</a:t>
            </a:r>
            <a:r>
              <a:rPr lang="en-US" sz="2400" u="none" strike="noStrike" spc="24">
                <a:solidFill>
                  <a:srgbClr val="373739"/>
                </a:solidFill>
                <a:latin typeface="Ballpoint"/>
                <a:ea typeface="Ballpoint"/>
                <a:cs typeface="Ballpoint"/>
                <a:sym typeface="Ballpoint"/>
              </a:rPr>
              <a:t>STIÓN INTERNA DE SERVICIOS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01E0CA-BC59-B805-1F1E-0A5DF8735B37}"/>
              </a:ext>
            </a:extLst>
          </p:cNvPr>
          <p:cNvSpPr txBox="1"/>
          <p:nvPr/>
        </p:nvSpPr>
        <p:spPr>
          <a:xfrm>
            <a:off x="8889349" y="8760083"/>
            <a:ext cx="509303" cy="664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82"/>
              </a:lnSpc>
              <a:spcBef>
                <a:spcPct val="0"/>
              </a:spcBef>
            </a:pPr>
            <a:r>
              <a:rPr lang="en-US" sz="4382" spc="219">
                <a:solidFill>
                  <a:srgbClr val="373739"/>
                </a:solidFill>
                <a:latin typeface="Ballpoint"/>
                <a:ea typeface="Ballpoint"/>
                <a:cs typeface="Ballpoint"/>
                <a:sym typeface="Ballpoint"/>
              </a:rPr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B7BD77-09F9-B1CB-640B-479EC31244DE}"/>
              </a:ext>
            </a:extLst>
          </p:cNvPr>
          <p:cNvSpPr txBox="1"/>
          <p:nvPr/>
        </p:nvSpPr>
        <p:spPr>
          <a:xfrm>
            <a:off x="4708028" y="5721521"/>
            <a:ext cx="2285360" cy="182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55"/>
              </a:lnSpc>
              <a:spcBef>
                <a:spcPct val="0"/>
              </a:spcBef>
            </a:pPr>
            <a:r>
              <a:rPr lang="en-US" sz="1500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Dis</a:t>
            </a:r>
            <a:r>
              <a:rPr lang="en-US" sz="1500" u="none" strike="noStrike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eñar una interfaz web amigable e intuitiva que permita a los clientes solicitar, programar y dar seguimiento a los servicios de forma rápida y accesible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E76937-6D90-20A3-0657-4E0C9BF0BF2A}"/>
              </a:ext>
            </a:extLst>
          </p:cNvPr>
          <p:cNvSpPr txBox="1"/>
          <p:nvPr/>
        </p:nvSpPr>
        <p:spPr>
          <a:xfrm>
            <a:off x="4516144" y="5054094"/>
            <a:ext cx="2669129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00"/>
              </a:lnSpc>
              <a:spcBef>
                <a:spcPct val="0"/>
              </a:spcBef>
            </a:pPr>
            <a:r>
              <a:rPr lang="en-US" sz="2400" u="none" strike="noStrike" spc="24">
                <a:solidFill>
                  <a:srgbClr val="373739"/>
                </a:solidFill>
                <a:latin typeface="Ballpoint"/>
                <a:ea typeface="Ballpoint"/>
                <a:cs typeface="Ballpoint"/>
                <a:sym typeface="Ballpoint"/>
              </a:rPr>
              <a:t>DISEÑO DE LA INTERFAZ WEB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DC7A5E-71A9-0195-D84F-E4D4C7DB9B36}"/>
              </a:ext>
            </a:extLst>
          </p:cNvPr>
          <p:cNvSpPr txBox="1"/>
          <p:nvPr/>
        </p:nvSpPr>
        <p:spPr>
          <a:xfrm>
            <a:off x="5596057" y="7807583"/>
            <a:ext cx="509303" cy="664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82"/>
              </a:lnSpc>
              <a:spcBef>
                <a:spcPct val="0"/>
              </a:spcBef>
            </a:pPr>
            <a:r>
              <a:rPr lang="en-US" sz="4382" spc="219">
                <a:solidFill>
                  <a:srgbClr val="373739"/>
                </a:solidFill>
                <a:latin typeface="Ballpoint"/>
                <a:ea typeface="Ballpoint"/>
                <a:cs typeface="Ballpoint"/>
                <a:sym typeface="Ballpoint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BA71C6-5054-7DFD-881F-015767824B3F}"/>
              </a:ext>
            </a:extLst>
          </p:cNvPr>
          <p:cNvSpPr txBox="1"/>
          <p:nvPr/>
        </p:nvSpPr>
        <p:spPr>
          <a:xfrm>
            <a:off x="1414737" y="4578521"/>
            <a:ext cx="2285360" cy="1851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55"/>
              </a:lnSpc>
              <a:spcBef>
                <a:spcPct val="0"/>
              </a:spcBef>
            </a:pPr>
            <a:r>
              <a:rPr lang="en-US" sz="1500" dirty="0" err="1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Analizar</a:t>
            </a:r>
            <a:r>
              <a:rPr lang="en-US" sz="1500" u="none" strike="noStrike" dirty="0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  <a:r>
              <a:rPr lang="en-US" sz="1500" u="none" strike="noStrike" dirty="0" err="1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los</a:t>
            </a:r>
            <a:r>
              <a:rPr lang="en-US" sz="1500" u="none" strike="noStrike" dirty="0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 procesos </a:t>
            </a:r>
            <a:r>
              <a:rPr lang="en-US" sz="1500" u="none" strike="noStrike" dirty="0" err="1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actuales</a:t>
            </a:r>
            <a:r>
              <a:rPr lang="en-US" sz="1500" u="none" strike="noStrike" dirty="0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 de gestion de la empresa con </a:t>
            </a:r>
            <a:r>
              <a:rPr lang="en-US" sz="1500" u="none" strike="noStrike" dirty="0" err="1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el</a:t>
            </a:r>
            <a:r>
              <a:rPr lang="en-US" sz="1500" u="none" strike="noStrike" dirty="0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 fin de </a:t>
            </a:r>
            <a:r>
              <a:rPr lang="en-US" sz="1500" u="none" strike="noStrike" dirty="0" err="1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identificar</a:t>
            </a:r>
            <a:r>
              <a:rPr lang="en-US" sz="1500" u="none" strike="noStrike" dirty="0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 necesidades y </a:t>
            </a:r>
            <a:r>
              <a:rPr lang="en-US" sz="1500" u="none" strike="noStrike" dirty="0" err="1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oportunidades</a:t>
            </a:r>
            <a:r>
              <a:rPr lang="en-US" sz="1500" u="none" strike="noStrike" dirty="0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 de </a:t>
            </a:r>
            <a:r>
              <a:rPr lang="en-US" sz="1500" u="none" strike="noStrike" dirty="0" err="1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mejora</a:t>
            </a:r>
            <a:r>
              <a:rPr lang="en-US" sz="1500" u="none" strike="noStrike" dirty="0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 que </a:t>
            </a:r>
            <a:r>
              <a:rPr lang="en-US" sz="1500" u="none" strike="noStrike" dirty="0" err="1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puedan</a:t>
            </a:r>
            <a:r>
              <a:rPr lang="en-US" sz="1500" u="none" strike="noStrike" dirty="0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 ser </a:t>
            </a:r>
            <a:r>
              <a:rPr lang="en-US" sz="1500" u="none" strike="noStrike" dirty="0" err="1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cubiertas</a:t>
            </a:r>
            <a:r>
              <a:rPr lang="en-US" sz="1500" u="none" strike="noStrike" dirty="0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  <a:r>
              <a:rPr lang="en-US" sz="1500" u="none" strike="noStrike" dirty="0" err="1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mediante</a:t>
            </a:r>
            <a:r>
              <a:rPr lang="en-US" sz="1500" u="none" strike="noStrike" dirty="0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  <a:r>
              <a:rPr lang="en-US" sz="1500" u="none" strike="noStrike" dirty="0" err="1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el</a:t>
            </a:r>
            <a:r>
              <a:rPr lang="en-US" sz="1500" u="none" strike="noStrike" dirty="0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  <a:r>
              <a:rPr lang="en-US" sz="1500" u="none" strike="noStrike" dirty="0" err="1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aplicativo</a:t>
            </a:r>
            <a:r>
              <a:rPr lang="en-US" sz="1500" u="none" strike="noStrike" dirty="0">
                <a:solidFill>
                  <a:srgbClr val="373739"/>
                </a:solidFill>
                <a:latin typeface="Futura"/>
                <a:ea typeface="Futura"/>
                <a:cs typeface="Futura"/>
                <a:sym typeface="Futura"/>
              </a:rPr>
              <a:t> web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D8B1E7-E827-D1D7-5F03-B5D7855EA2C8}"/>
              </a:ext>
            </a:extLst>
          </p:cNvPr>
          <p:cNvSpPr txBox="1"/>
          <p:nvPr/>
        </p:nvSpPr>
        <p:spPr>
          <a:xfrm>
            <a:off x="1414737" y="3745051"/>
            <a:ext cx="2285360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00"/>
              </a:lnSpc>
              <a:spcBef>
                <a:spcPct val="0"/>
              </a:spcBef>
            </a:pPr>
            <a:r>
              <a:rPr lang="en-US" sz="2400" spc="24" dirty="0">
                <a:solidFill>
                  <a:srgbClr val="373739"/>
                </a:solidFill>
                <a:latin typeface="Ballpoint"/>
                <a:ea typeface="Ballpoint"/>
                <a:cs typeface="Ballpoint"/>
                <a:sym typeface="Ballpoint"/>
              </a:rPr>
              <a:t>DI</a:t>
            </a:r>
            <a:r>
              <a:rPr lang="en-US" sz="2400" u="none" strike="noStrike" spc="24" dirty="0">
                <a:solidFill>
                  <a:srgbClr val="373739"/>
                </a:solidFill>
                <a:latin typeface="Ballpoint"/>
                <a:ea typeface="Ballpoint"/>
                <a:cs typeface="Ballpoint"/>
                <a:sym typeface="Ballpoint"/>
              </a:rPr>
              <a:t>AGNÓSTICO DE PROCESOS ACTUALES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DEE188-B743-7F7A-1714-3C139E4FDAFA}"/>
              </a:ext>
            </a:extLst>
          </p:cNvPr>
          <p:cNvSpPr txBox="1"/>
          <p:nvPr/>
        </p:nvSpPr>
        <p:spPr>
          <a:xfrm>
            <a:off x="2302766" y="6664583"/>
            <a:ext cx="509303" cy="664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82"/>
              </a:lnSpc>
              <a:spcBef>
                <a:spcPct val="0"/>
              </a:spcBef>
            </a:pPr>
            <a:r>
              <a:rPr lang="en-US" sz="4382" spc="219">
                <a:solidFill>
                  <a:srgbClr val="373739"/>
                </a:solidFill>
                <a:latin typeface="Ballpoint"/>
                <a:ea typeface="Ballpoint"/>
                <a:cs typeface="Ballpoint"/>
                <a:sym typeface="Ballpoint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00403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EA622-627D-61B4-5AFD-FE1CA61C3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FA6ED541-FBBD-076A-EE4C-CD218C3649C0}"/>
              </a:ext>
            </a:extLst>
          </p:cNvPr>
          <p:cNvSpPr/>
          <p:nvPr/>
        </p:nvSpPr>
        <p:spPr>
          <a:xfrm>
            <a:off x="671170" y="1707282"/>
            <a:ext cx="9265791" cy="1869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70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3ABAE07-DAC9-AC8C-EC30-002DA29345D2}"/>
              </a:ext>
            </a:extLst>
          </p:cNvPr>
          <p:cNvSpPr txBox="1">
            <a:spLocks/>
          </p:cNvSpPr>
          <p:nvPr/>
        </p:nvSpPr>
        <p:spPr>
          <a:xfrm>
            <a:off x="762000" y="1209250"/>
            <a:ext cx="9174961" cy="76117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5400" b="1" dirty="0">
                <a:solidFill>
                  <a:srgbClr val="92D050"/>
                </a:solidFill>
                <a:latin typeface="Aptos" panose="020B0004020202020204" pitchFamily="34" charset="0"/>
                <a:cs typeface="Arial" panose="020B0604020202020204"/>
                <a:sym typeface="Arial" panose="020B0604020202020204"/>
              </a:rPr>
              <a:t>Planteamiento del problema</a:t>
            </a:r>
            <a:endParaRPr lang="es-CO" sz="5400" b="1" dirty="0">
              <a:solidFill>
                <a:srgbClr val="92D050"/>
              </a:solidFill>
              <a:latin typeface="Work Sans Light" pitchFamily="2" charset="77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E153490-BD26-A958-0F55-936CB72689F1}"/>
              </a:ext>
            </a:extLst>
          </p:cNvPr>
          <p:cNvSpPr txBox="1"/>
          <p:nvPr/>
        </p:nvSpPr>
        <p:spPr>
          <a:xfrm>
            <a:off x="762000" y="2120732"/>
            <a:ext cx="722327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latin typeface="Aptos" panose="020B0004020202020204" pitchFamily="34" charset="0"/>
              </a:rPr>
              <a:t>Las empresas de servicios integrales para el hogar enfrentan dificultades en la gestión de sus procesos, ya que la atención a clientes y la programación de servicios se realizan de forma manual, lo que genera retrasos, desorganización y baja satisfacción en los usuarios.</a:t>
            </a:r>
            <a:endParaRPr lang="es-CO" sz="2800" dirty="0">
              <a:latin typeface="Aptos" panose="020B0004020202020204" pitchFamily="34" charset="0"/>
            </a:endParaRPr>
          </a:p>
        </p:txBody>
      </p:sp>
      <p:pic>
        <p:nvPicPr>
          <p:cNvPr id="3" name="Imagen 2" descr="Un dibujo de un personaje de caricatura&#10;&#10;El contenido generado por IA puede ser incorrecto.">
            <a:extLst>
              <a:ext uri="{FF2B5EF4-FFF2-40B4-BE49-F238E27FC236}">
                <a16:creationId xmlns:a16="http://schemas.microsoft.com/office/drawing/2014/main" id="{91F71ED6-9CE3-0A02-7B1A-F94DDA88A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587" y="5229275"/>
            <a:ext cx="4046180" cy="5057725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AC225495-A4C9-0E11-21CD-2254F7FB2558}"/>
              </a:ext>
            </a:extLst>
          </p:cNvPr>
          <p:cNvSpPr/>
          <p:nvPr/>
        </p:nvSpPr>
        <p:spPr>
          <a:xfrm>
            <a:off x="9357970" y="6251132"/>
            <a:ext cx="7434013" cy="2631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70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BE23DAE-2C98-EE18-7A0E-5F9C24D47BEC}"/>
              </a:ext>
            </a:extLst>
          </p:cNvPr>
          <p:cNvSpPr txBox="1">
            <a:spLocks/>
          </p:cNvSpPr>
          <p:nvPr/>
        </p:nvSpPr>
        <p:spPr>
          <a:xfrm>
            <a:off x="9448800" y="5753100"/>
            <a:ext cx="7434013" cy="76117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5400" b="1" dirty="0">
                <a:solidFill>
                  <a:srgbClr val="92D050"/>
                </a:solidFill>
                <a:latin typeface="Aptos" panose="020B0004020202020204" pitchFamily="34" charset="0"/>
                <a:cs typeface="Arial" panose="020B0604020202020204"/>
                <a:sym typeface="Arial" panose="020B0604020202020204"/>
              </a:rPr>
              <a:t>Pregunta del problema</a:t>
            </a:r>
            <a:endParaRPr lang="es-CO" sz="5400" b="1" dirty="0">
              <a:solidFill>
                <a:srgbClr val="92D050"/>
              </a:solidFill>
              <a:latin typeface="Work Sans Light" pitchFamily="2" charset="77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9D6D680-FA2A-8F9C-7852-B987ABE67165}"/>
              </a:ext>
            </a:extLst>
          </p:cNvPr>
          <p:cNvSpPr txBox="1"/>
          <p:nvPr/>
        </p:nvSpPr>
        <p:spPr>
          <a:xfrm>
            <a:off x="9448800" y="6819900"/>
            <a:ext cx="62484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>
                <a:latin typeface="Aptos" panose="020B0004020202020204" pitchFamily="34" charset="0"/>
              </a:rPr>
              <a:t>¿Cómo puede un aplicativo web optimizar la gestión de servicios integrales para el hogar, mejorando la atención al cliente y la organización interna de la empresa?</a:t>
            </a:r>
            <a:endParaRPr lang="es-CO" sz="2800" dirty="0">
              <a:latin typeface="Aptos" panose="020B0004020202020204" pitchFamily="34" charset="0"/>
            </a:endParaRPr>
          </a:p>
        </p:txBody>
      </p:sp>
      <p:pic>
        <p:nvPicPr>
          <p:cNvPr id="11" name="Imagen 10" descr="Un dibujo de un personaje animado&#10;&#10;El contenido generado por IA puede ser incorrecto.">
            <a:extLst>
              <a:ext uri="{FF2B5EF4-FFF2-40B4-BE49-F238E27FC236}">
                <a16:creationId xmlns:a16="http://schemas.microsoft.com/office/drawing/2014/main" id="{087F1648-F708-1E92-85EC-F73BCF33D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0400" y="388584"/>
            <a:ext cx="4046180" cy="505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94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0717B-5BFE-7305-C424-C656E3B82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75E4F0C-A7C7-BCA9-E0D5-8115CECAA6D3}"/>
              </a:ext>
            </a:extLst>
          </p:cNvPr>
          <p:cNvSpPr/>
          <p:nvPr/>
        </p:nvSpPr>
        <p:spPr>
          <a:xfrm>
            <a:off x="9503231" y="3079622"/>
            <a:ext cx="7051384" cy="1207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70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50B949C-58D9-9AF9-8B68-7F163A6881F6}"/>
              </a:ext>
            </a:extLst>
          </p:cNvPr>
          <p:cNvSpPr txBox="1">
            <a:spLocks/>
          </p:cNvSpPr>
          <p:nvPr/>
        </p:nvSpPr>
        <p:spPr>
          <a:xfrm>
            <a:off x="9486901" y="2439227"/>
            <a:ext cx="6843370" cy="76117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5400" b="1" dirty="0">
                <a:solidFill>
                  <a:srgbClr val="92D050"/>
                </a:solidFill>
                <a:latin typeface="Aptos" panose="020B0004020202020204" pitchFamily="34" charset="0"/>
                <a:cs typeface="Arial" panose="020B0604020202020204"/>
                <a:sym typeface="Arial" panose="020B0604020202020204"/>
              </a:rPr>
              <a:t>Alcance del proyecto</a:t>
            </a:r>
            <a:endParaRPr lang="es-CO" sz="5400" b="1" dirty="0">
              <a:solidFill>
                <a:srgbClr val="92D050"/>
              </a:solidFill>
              <a:latin typeface="Work Sans Light" pitchFamily="2" charset="77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36AA4E6-1935-9EA8-3C7C-69C75A86A709}"/>
              </a:ext>
            </a:extLst>
          </p:cNvPr>
          <p:cNvSpPr txBox="1"/>
          <p:nvPr/>
        </p:nvSpPr>
        <p:spPr>
          <a:xfrm>
            <a:off x="9624670" y="3695700"/>
            <a:ext cx="77724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101600">
              <a:buClr>
                <a:schemeClr val="dk1"/>
              </a:buClr>
              <a:buSzPts val="1600"/>
              <a:buFont typeface="Arial" panose="020B0604020202020204"/>
              <a:buChar char="•"/>
            </a:pPr>
            <a:r>
              <a:rPr lang="es-CO" sz="2800" dirty="0">
                <a:solidFill>
                  <a:schemeClr val="dk1"/>
                </a:solidFill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s-ES" sz="2800" dirty="0"/>
              <a:t>El proyecto contempla el desarrollo de un aplicativo web bajo arquitectura cliente-servidor, con gestión de usuarios, servicios y pagos mediante una API </a:t>
            </a:r>
            <a:r>
              <a:rPr lang="es-ES" sz="2800" dirty="0" err="1"/>
              <a:t>RESTful</a:t>
            </a:r>
            <a:r>
              <a:rPr lang="es-ES" sz="2800" dirty="0"/>
              <a:t>. Contará con interfaz responsiva, autenticación segura, base de datos estructurada, integración con pasarelas de pago y notificaciones en tiempo real. Además, incluirá un panel administrativo para la gestión integral del sistema e incorporará medidas de seguridad y pruebas automatizadas que aseguren escalabilidad y calidad.</a:t>
            </a:r>
            <a:endParaRPr lang="en-US" altLang="es-MX" sz="2800" dirty="0">
              <a:solidFill>
                <a:schemeClr val="dk1"/>
              </a:solidFill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" name="Imagen 1" descr="Dibujo animado de un personaje animado&#10;&#10;El contenido generado por IA puede ser incorrecto.">
            <a:extLst>
              <a:ext uri="{FF2B5EF4-FFF2-40B4-BE49-F238E27FC236}">
                <a16:creationId xmlns:a16="http://schemas.microsoft.com/office/drawing/2014/main" id="{8B93F847-915C-1ECC-109A-65A562410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531699" y="1114016"/>
            <a:ext cx="6447174" cy="805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26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3D718-DF29-0EED-ACFF-993E69F64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E6B4EB0D-5DB6-1667-D8CD-C93CCC5A477B}"/>
              </a:ext>
            </a:extLst>
          </p:cNvPr>
          <p:cNvSpPr/>
          <p:nvPr/>
        </p:nvSpPr>
        <p:spPr>
          <a:xfrm>
            <a:off x="1017816" y="2959052"/>
            <a:ext cx="4083839" cy="1207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70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795637F-680B-D142-C576-CCEE8A1E377F}"/>
              </a:ext>
            </a:extLst>
          </p:cNvPr>
          <p:cNvSpPr txBox="1">
            <a:spLocks/>
          </p:cNvSpPr>
          <p:nvPr/>
        </p:nvSpPr>
        <p:spPr>
          <a:xfrm>
            <a:off x="1001486" y="2318657"/>
            <a:ext cx="6843370" cy="76117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5400" b="1" dirty="0">
                <a:solidFill>
                  <a:srgbClr val="92D050"/>
                </a:solidFill>
                <a:latin typeface="Aptos" panose="020B0004020202020204" pitchFamily="34" charset="0"/>
                <a:cs typeface="Arial" panose="020B0604020202020204"/>
                <a:sym typeface="Arial" panose="020B0604020202020204"/>
              </a:rPr>
              <a:t>Justificación</a:t>
            </a:r>
            <a:endParaRPr lang="es-CO" sz="5400" b="1" dirty="0">
              <a:solidFill>
                <a:srgbClr val="92D050"/>
              </a:solidFill>
              <a:latin typeface="Work Sans Light" pitchFamily="2" charset="77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C70D956-394C-9306-854D-2167B03862CD}"/>
              </a:ext>
            </a:extLst>
          </p:cNvPr>
          <p:cNvSpPr txBox="1"/>
          <p:nvPr/>
        </p:nvSpPr>
        <p:spPr>
          <a:xfrm>
            <a:off x="990600" y="3467100"/>
            <a:ext cx="77724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El desarrollo del aplicativo web se justifica porque responde a la necesidad de modernizar los procesos de la empresa, permitiendo una mejor organización interna y un acceso más ágil a la información. Con esta herramienta se busca optimizar la atención al cliente, reducir tiempos de respuesta y centralizar datos relevantes para la toma de decisiones. Además, el aplicativo contribuirá al fortalecimiento de la competitividad de la empresa, generando un impacto positivo en la eficiencia operativa y en la satisfacción de los usuarios.</a:t>
            </a:r>
          </a:p>
        </p:txBody>
      </p:sp>
      <p:pic>
        <p:nvPicPr>
          <p:cNvPr id="3" name="Imagen 2" descr="Un dibujo de un personaje animado&#10;&#10;El contenido generado por IA puede ser incorrecto.">
            <a:extLst>
              <a:ext uri="{FF2B5EF4-FFF2-40B4-BE49-F238E27FC236}">
                <a16:creationId xmlns:a16="http://schemas.microsoft.com/office/drawing/2014/main" id="{7AC11843-CAC0-EFCB-C3AE-7BEF3A6AF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320" y="1103312"/>
            <a:ext cx="6464300" cy="808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53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506</Words>
  <Application>Microsoft Office PowerPoint</Application>
  <PresentationFormat>Personalizado</PresentationFormat>
  <Paragraphs>38</Paragraphs>
  <Slides>8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6" baseType="lpstr">
      <vt:lpstr>Work Sans Medium</vt:lpstr>
      <vt:lpstr>Calibri</vt:lpstr>
      <vt:lpstr>Arial</vt:lpstr>
      <vt:lpstr>Ballpoint</vt:lpstr>
      <vt:lpstr>Work Sans Light</vt:lpstr>
      <vt:lpstr>Aptos</vt:lpstr>
      <vt:lpstr>Futura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Gráficos Visuales Mapas Conceptuales para Brainstorming Doodle Creativo Multicolor</dc:title>
  <cp:lastModifiedBy>KEVIN PINZON</cp:lastModifiedBy>
  <cp:revision>2</cp:revision>
  <dcterms:created xsi:type="dcterms:W3CDTF">2006-08-16T00:00:00Z</dcterms:created>
  <dcterms:modified xsi:type="dcterms:W3CDTF">2025-09-16T22:56:38Z</dcterms:modified>
  <dc:identifier>DAGzLe2nrJM</dc:identifier>
</cp:coreProperties>
</file>